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9601200" cx="73152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6743D0-FDFF-4807-9009-A8FA42E3D7AD}">
  <a:tblStyle styleId="{6A6743D0-FDFF-4807-9009-A8FA42E3D7A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4BEB6B0-5B47-405B-8071-BD08567D22A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bc2aca27e_0_31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bc2aca27e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bc2aca27e_0_34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bc2aca27e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bc2aca27e_0_4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bc2aca27e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bc2aca27e_0_10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bc2aca27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c2aca27e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c2aca27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bc2aca27e_0_1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bc2aca27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Yl7nKRzE7YY?feature=shared&amp;t=42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9094" y="1770286"/>
          <a:ext cx="3000000" cy="3000000"/>
        </p:xfrm>
        <a:graphic>
          <a:graphicData uri="http://schemas.openxmlformats.org/drawingml/2006/table">
            <a:tbl>
              <a:tblPr>
                <a:noFill/>
                <a:tableStyleId>{6A6743D0-FDFF-4807-9009-A8FA42E3D7AD}</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a:t>
            </a:r>
            <a:endParaRPr sz="1800">
              <a:solidFill>
                <a:schemeClr val="dk1"/>
              </a:solidFill>
              <a:latin typeface="Halant"/>
              <a:ea typeface="Halant"/>
              <a:cs typeface="Halant"/>
              <a:sym typeface="Halant"/>
            </a:endParaRPr>
          </a:p>
        </p:txBody>
      </p:sp>
      <p:sp>
        <p:nvSpPr>
          <p:cNvPr id="104" name="Google Shape;104;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6" name="Google Shape;106;p25"/>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“Six Nations”</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16" name="Google Shape;116;p26"/>
          <p:cNvGraphicFramePr/>
          <p:nvPr/>
        </p:nvGraphicFramePr>
        <p:xfrm>
          <a:off x="367177" y="839452"/>
          <a:ext cx="3000000" cy="3000000"/>
        </p:xfrm>
        <a:graphic>
          <a:graphicData uri="http://schemas.openxmlformats.org/drawingml/2006/table">
            <a:tbl>
              <a:tblPr>
                <a:noFill/>
                <a:tableStyleId>{F4BEB6B0-5B47-405B-8071-BD08567D22A7}</a:tableStyleId>
              </a:tblPr>
              <a:tblGrid>
                <a:gridCol w="6642075"/>
              </a:tblGrid>
              <a:tr h="416425">
                <a:tc>
                  <a:txBody>
                    <a:bodyPr/>
                    <a:lstStyle/>
                    <a:p>
                      <a:pPr indent="0" lvl="0" marL="0" rtl="0" algn="l">
                        <a:spcBef>
                          <a:spcPts val="0"/>
                        </a:spcBef>
                        <a:spcAft>
                          <a:spcPts val="0"/>
                        </a:spcAft>
                        <a:buNone/>
                      </a:pPr>
                      <a:r>
                        <a:rPr lang="en" sz="1200">
                          <a:latin typeface="Inter"/>
                          <a:ea typeface="Inter"/>
                          <a:cs typeface="Inter"/>
                          <a:sym typeface="Inter"/>
                        </a:rPr>
                        <a:t>Source: Governor William Hull, “</a:t>
                      </a:r>
                      <a:r>
                        <a:rPr lang="en" sz="1200">
                          <a:solidFill>
                            <a:schemeClr val="dk1"/>
                          </a:solidFill>
                          <a:latin typeface="Inter"/>
                          <a:ea typeface="Inter"/>
                          <a:cs typeface="Inter"/>
                          <a:sym typeface="Inter"/>
                        </a:rPr>
                        <a:t>Letter to William Eustis</a:t>
                      </a:r>
                      <a:r>
                        <a:rPr lang="en" sz="1200">
                          <a:solidFill>
                            <a:schemeClr val="dk1"/>
                          </a:solidFill>
                          <a:latin typeface="Inter"/>
                          <a:ea typeface="Inter"/>
                          <a:cs typeface="Inter"/>
                          <a:sym typeface="Inter"/>
                        </a:rPr>
                        <a:t>” July 21, 1812.</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William Hull was a U.S. military officer and the territorial governor of Michigan during the War of 1812. In this letter to the Secretary of War, Hull reports on his meetings with Native leaders from multiple tribes, known collectively as the "Six Nations." The letter reflects the diplomatic efforts of the U.S. to secure neutrality or support from Indigenous nations during the war and reveals divisions among Native communities. Many Native nations chose neutrality to avoid further violence and protect their communities.</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I marched from Urbanna, I proposed a general council of Indians at Brownstown, to be held the beginning of this month. I have held frequent councils with the Chiefs, and my proposition to them was “neutrality”. I stated to the most intelligent chiefs, that we had been obliged to engage in War with Great Britain, because she would not permit us to enjoy our neutral rights; that the Indians were not at all interested in the differences between the two </a:t>
                      </a:r>
                      <a:r>
                        <a:rPr lang="en" sz="1200">
                          <a:solidFill>
                            <a:schemeClr val="dk1"/>
                          </a:solidFill>
                          <a:latin typeface="Inter"/>
                          <a:ea typeface="Inter"/>
                          <a:cs typeface="Inter"/>
                          <a:sym typeface="Inter"/>
                        </a:rPr>
                        <a:t>governments</a:t>
                      </a:r>
                      <a:r>
                        <a:rPr lang="en" sz="1200">
                          <a:solidFill>
                            <a:schemeClr val="dk1"/>
                          </a:solidFill>
                          <a:latin typeface="Inter"/>
                          <a:ea typeface="Inter"/>
                          <a:cs typeface="Inter"/>
                          <a:sym typeface="Inter"/>
                        </a:rPr>
                        <a:t>; but that the British being too weak to cope with us, were using every exertion to engage them on their side, and involve them in the calamities of war;</a:t>
                      </a:r>
                      <a:r>
                        <a:rPr lang="en" sz="1200">
                          <a:solidFill>
                            <a:schemeClr val="dk1"/>
                          </a:solidFill>
                          <a:latin typeface="Inter"/>
                          <a:ea typeface="Inter"/>
                          <a:cs typeface="Inter"/>
                          <a:sym typeface="Inter"/>
                        </a:rPr>
                        <a:t>‒that we were sufficiently strong, and did not wish to disturb their tranquility by asking their assistance.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have just received the Result of the Council of nine Nations at Brownstown, counting the “six nations,” as </a:t>
                      </a:r>
                      <a:r>
                        <a:rPr i="1" lang="en" sz="1200">
                          <a:solidFill>
                            <a:schemeClr val="dk1"/>
                          </a:solidFill>
                          <a:latin typeface="Inter"/>
                          <a:ea typeface="Inter"/>
                          <a:cs typeface="Inter"/>
                          <a:sym typeface="Inter"/>
                        </a:rPr>
                        <a:t>one</a:t>
                      </a:r>
                      <a:r>
                        <a:rPr lang="en" sz="1200">
                          <a:solidFill>
                            <a:schemeClr val="dk1"/>
                          </a:solidFill>
                          <a:latin typeface="Inter"/>
                          <a:ea typeface="Inter"/>
                          <a:cs typeface="Inter"/>
                          <a:sym typeface="Inter"/>
                        </a:rPr>
                        <a:t>. They are unanimous for remaining neutral. The nations are the Ottawas, Chippewas, Pottawatamies, Wyandots, Delawares, Munsees, some Kikapoos, Sacs, and the “Six Nations”. Tarhè, or the Crane, Mièrè, or Walk-in-the-water, Blackhoof, Col: Lewis, and the Wolf, have made great exertions to detach the Indians from the British Standard. At the close of the Council, they send Speeches to all the nations informing them of the result. I have now informed them, that they must proceed immediately to the great Council at Piqua. Tecumseh and Marpot are the only chiefs of consequence remaining with the British.</a:t>
                      </a:r>
                      <a:endParaRPr sz="12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“Six Nations</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24" name="Google Shape;124;p2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26" name="Google Shape;126;p27"/>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27" name="Google Shape;127;p27"/>
          <p:cNvGraphicFramePr/>
          <p:nvPr/>
        </p:nvGraphicFramePr>
        <p:xfrm>
          <a:off x="449976" y="1207030"/>
          <a:ext cx="3000000" cy="3000000"/>
        </p:xfrm>
        <a:graphic>
          <a:graphicData uri="http://schemas.openxmlformats.org/drawingml/2006/table">
            <a:tbl>
              <a:tblPr>
                <a:noFill/>
                <a:tableStyleId>{6A6743D0-FDFF-4807-9009-A8FA42E3D7AD}</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3" name="Google Shape;133;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5" name="Google Shape;135;p28"/>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136" name="Google Shape;136;p2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137" name="Google Shape;137;p28"/>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38" name="Google Shape;138;p28"/>
          <p:cNvGraphicFramePr/>
          <p:nvPr/>
        </p:nvGraphicFramePr>
        <p:xfrm>
          <a:off x="359109" y="1446447"/>
          <a:ext cx="3000000" cy="3000000"/>
        </p:xfrm>
        <a:graphic>
          <a:graphicData uri="http://schemas.openxmlformats.org/drawingml/2006/table">
            <a:tbl>
              <a:tblPr>
                <a:noFill/>
                <a:tableStyleId>{6A6743D0-FDFF-4807-9009-A8FA42E3D7AD}</a:tableStyleId>
              </a:tblPr>
              <a:tblGrid>
                <a:gridCol w="6621100"/>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9"/>
          <p:cNvSpPr txBox="1"/>
          <p:nvPr/>
        </p:nvSpPr>
        <p:spPr>
          <a:xfrm>
            <a:off x="2582235" y="2182592"/>
            <a:ext cx="4228200" cy="18672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200">
              <a:solidFill>
                <a:schemeClr val="dk1"/>
              </a:solidFill>
              <a:latin typeface="Plus Jakarta Sans"/>
              <a:ea typeface="Plus Jakarta Sans"/>
              <a:cs typeface="Plus Jakarta Sans"/>
              <a:sym typeface="Plus Jakarta Sans"/>
            </a:endParaRPr>
          </a:p>
        </p:txBody>
      </p:sp>
      <p:sp>
        <p:nvSpPr>
          <p:cNvPr id="145" name="Google Shape;145;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Perspective</a:t>
            </a:r>
            <a:endParaRPr sz="1400">
              <a:solidFill>
                <a:srgbClr val="000000"/>
              </a:solidFill>
              <a:latin typeface="Plus Jakarta Sans Medium"/>
              <a:ea typeface="Plus Jakarta Sans Medium"/>
              <a:cs typeface="Plus Jakarta Sans Medium"/>
              <a:sym typeface="Plus Jakarta Sans Medium"/>
            </a:endParaRPr>
          </a:p>
        </p:txBody>
      </p:sp>
      <p:pic>
        <p:nvPicPr>
          <p:cNvPr id="146" name="Google Shape;146;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9" name="Google Shape;149;p29"/>
          <p:cNvSpPr txBox="1"/>
          <p:nvPr/>
        </p:nvSpPr>
        <p:spPr>
          <a:xfrm>
            <a:off x="504894" y="4839104"/>
            <a:ext cx="6305400" cy="17229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but the other 3 choices are weighted. The </a:t>
            </a:r>
            <a:r>
              <a:rPr i="1" lang="en" sz="1400">
                <a:solidFill>
                  <a:schemeClr val="dk1"/>
                </a:solidFill>
                <a:latin typeface="Inter"/>
                <a:ea typeface="Inter"/>
                <a:cs typeface="Inter"/>
                <a:sym typeface="Inter"/>
              </a:rPr>
              <a:t>two best</a:t>
            </a:r>
            <a:r>
              <a:rPr lang="en" sz="1400">
                <a:solidFill>
                  <a:schemeClr val="dk1"/>
                </a:solidFill>
                <a:latin typeface="Inter"/>
                <a:ea typeface="Inter"/>
                <a:cs typeface="Inter"/>
                <a:sym typeface="Inter"/>
              </a:rPr>
              <a:t> answers are 2</a:t>
            </a:r>
            <a:r>
              <a:rPr i="1" lang="en" sz="1400">
                <a:solidFill>
                  <a:schemeClr val="dk1"/>
                </a:solidFill>
                <a:latin typeface="Inter"/>
                <a:ea typeface="Inter"/>
                <a:cs typeface="Inter"/>
                <a:sym typeface="Inter"/>
              </a:rPr>
              <a:t> </a:t>
            </a:r>
            <a:r>
              <a:rPr lang="en" sz="1400">
                <a:solidFill>
                  <a:schemeClr val="dk1"/>
                </a:solidFill>
                <a:latin typeface="Inter"/>
                <a:ea typeface="Inter"/>
                <a:cs typeface="Inter"/>
                <a:sym typeface="Inter"/>
              </a:rPr>
              <a:t>points, the </a:t>
            </a:r>
            <a:r>
              <a:rPr i="1" lang="en" sz="1400">
                <a:solidFill>
                  <a:schemeClr val="dk1"/>
                </a:solidFill>
                <a:latin typeface="Inter"/>
                <a:ea typeface="Inter"/>
                <a:cs typeface="Inter"/>
                <a:sym typeface="Inter"/>
              </a:rPr>
              <a:t>next-best</a:t>
            </a:r>
            <a:r>
              <a:rPr lang="en" sz="1400">
                <a:solidFill>
                  <a:schemeClr val="dk1"/>
                </a:solidFill>
                <a:latin typeface="Inter"/>
                <a:ea typeface="Inter"/>
                <a:cs typeface="Inter"/>
                <a:sym typeface="Inter"/>
              </a:rPr>
              <a:t> answer is 1 points, and the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is 0 points.</a:t>
            </a:r>
            <a:endParaRPr sz="1400">
              <a:solidFill>
                <a:schemeClr val="dk1"/>
              </a:solidFill>
              <a:latin typeface="Inter"/>
              <a:ea typeface="Inter"/>
              <a:cs typeface="Inter"/>
              <a:sym typeface="Inter"/>
            </a:endParaRPr>
          </a:p>
        </p:txBody>
      </p:sp>
      <p:pic>
        <p:nvPicPr>
          <p:cNvPr id="150" name="Google Shape;150;p29"/>
          <p:cNvPicPr preferRelativeResize="0"/>
          <p:nvPr/>
        </p:nvPicPr>
        <p:blipFill rotWithShape="1">
          <a:blip r:embed="rId5">
            <a:alphaModFix/>
          </a:blip>
          <a:srcRect b="0" l="0" r="0" t="0"/>
          <a:stretch/>
        </p:blipFill>
        <p:spPr>
          <a:xfrm>
            <a:off x="482680" y="2182592"/>
            <a:ext cx="1840874" cy="18408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9" name="Google Shape;159;p30"/>
          <p:cNvSpPr txBox="1"/>
          <p:nvPr/>
        </p:nvSpPr>
        <p:spPr>
          <a:xfrm>
            <a:off x="359106" y="569315"/>
            <a:ext cx="6653400" cy="38349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Clr>
                <a:schemeClr val="dk1"/>
              </a:buClr>
              <a:buSzPts val="1100"/>
              <a:buFont typeface="Arial"/>
              <a:buNone/>
            </a:pPr>
            <a:r>
              <a:rPr b="1" lang="en" sz="1400">
                <a:solidFill>
                  <a:schemeClr val="dk1"/>
                </a:solidFill>
                <a:latin typeface="Inter"/>
                <a:ea typeface="Inter"/>
                <a:cs typeface="Inter"/>
                <a:sym typeface="Inter"/>
              </a:rPr>
              <a:t>Author Context:</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Tecumseh (c. 1768-1813) was a Shawnee leader and powerful orator who emerged during a time of rapid U.S. expansion west into Native lands. As a child, Tecumseh experienced the violent loss of his homeland in present-day Ohio during the American Revolutionary War, including the death of his father at the hands of colonial militias. He repeatedly saw U.S. violations of treaties, the destruction of Native villages, and the steady removal of tribes from their lands through forced cessions. After the Louisiana Purchase in 1803 and expansion increased tribes continued to consider various approaches to protect their autonomy. Tecumseh became a fierce advocate for pan-Indianism to resist encroachment. When Tecumseh’s brother Tenskwatawa, experienced a vision, he began to preach a message of spiritual renewal and the rejection of European cultural influence. The brothers built a movement together to unite Native nations politically and defend their land and sovereignty.</a:t>
            </a:r>
            <a:endParaRPr sz="1400">
              <a:solidFill>
                <a:schemeClr val="dk1"/>
              </a:solidFill>
              <a:latin typeface="Work Sans"/>
              <a:ea typeface="Work Sans"/>
              <a:cs typeface="Work Sans"/>
              <a:sym typeface="Work Sans"/>
            </a:endParaRPr>
          </a:p>
        </p:txBody>
      </p:sp>
      <p:graphicFrame>
        <p:nvGraphicFramePr>
          <p:cNvPr id="160" name="Google Shape;160;p30"/>
          <p:cNvGraphicFramePr/>
          <p:nvPr/>
        </p:nvGraphicFramePr>
        <p:xfrm>
          <a:off x="721152" y="4649452"/>
          <a:ext cx="3000000" cy="3000000"/>
        </p:xfrm>
        <a:graphic>
          <a:graphicData uri="http://schemas.openxmlformats.org/drawingml/2006/table">
            <a:tbl>
              <a:tblPr>
                <a:noFill/>
                <a:tableStyleId>{F4BEB6B0-5B47-405B-8071-BD08567D22A7}</a:tableStyleId>
              </a:tblPr>
              <a:tblGrid>
                <a:gridCol w="5872900"/>
              </a:tblGrid>
              <a:tr h="416425">
                <a:tc>
                  <a:txBody>
                    <a:bodyPr/>
                    <a:lstStyle/>
                    <a:p>
                      <a:pPr indent="0" lvl="0" marL="0" rtl="0" algn="l">
                        <a:spcBef>
                          <a:spcPts val="0"/>
                        </a:spcBef>
                        <a:spcAft>
                          <a:spcPts val="0"/>
                        </a:spcAft>
                        <a:buNone/>
                      </a:pPr>
                      <a:r>
                        <a:rPr lang="en" sz="1400">
                          <a:latin typeface="Inter"/>
                          <a:ea typeface="Inter"/>
                          <a:cs typeface="Inter"/>
                          <a:sym typeface="Inter"/>
                        </a:rPr>
                        <a:t>Source: </a:t>
                      </a:r>
                      <a:r>
                        <a:rPr lang="en" sz="1400">
                          <a:solidFill>
                            <a:schemeClr val="dk1"/>
                          </a:solidFill>
                          <a:latin typeface="Inter"/>
                          <a:ea typeface="Inter"/>
                          <a:cs typeface="Inter"/>
                          <a:sym typeface="Inter"/>
                        </a:rPr>
                        <a:t>Tecumseh’s Promise Regarding Peace and War, June 1812.</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This speech was given in response to the Battle of Tippecanoe in which U.S. General William Henry Harrison had invaded Shawnee territory. In this excerpt, “Father” refers to the British, “Brothers” refers to the Huron‒both the British and Huron were potential allies against the U.S. who are referred to as the “Big Knives.”</a:t>
                      </a:r>
                      <a:endParaRPr sz="12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Father &amp; Brothers! We will now in a few words declare to You our whole hearts—If we hear of the Big Knives coming towards our villages to speak peace, we will receive them; but if We hear of any of our people being hurt by them, or if they unprovokedly advance against us in a hostile manner, be assured we will defend ourselves like men.—And if we hear of any of our people having been killed, We will immediately send to all the Nations on or towards the Mississippi, and all this Island will rise as one man—Then Father and Brothers it will be impossible for You or either of You to restore peace between us.</a:t>
                      </a:r>
                      <a:endParaRPr sz="14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9" name="Google Shape;169;p31"/>
          <p:cNvSpPr txBox="1"/>
          <p:nvPr/>
        </p:nvSpPr>
        <p:spPr>
          <a:xfrm>
            <a:off x="452682" y="869495"/>
            <a:ext cx="6396300" cy="4172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70" name="Google Shape;170;p31"/>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